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307" r:id="rId3"/>
    <p:sldId id="308" r:id="rId5"/>
    <p:sldId id="391" r:id="rId6"/>
    <p:sldId id="310" r:id="rId7"/>
    <p:sldId id="369" r:id="rId8"/>
    <p:sldId id="468" r:id="rId9"/>
    <p:sldId id="536" r:id="rId10"/>
    <p:sldId id="508" r:id="rId11"/>
    <p:sldId id="517" r:id="rId12"/>
    <p:sldId id="518" r:id="rId13"/>
    <p:sldId id="515" r:id="rId14"/>
    <p:sldId id="520" r:id="rId15"/>
    <p:sldId id="522" r:id="rId16"/>
    <p:sldId id="524" r:id="rId17"/>
    <p:sldId id="523" r:id="rId18"/>
    <p:sldId id="525" r:id="rId19"/>
    <p:sldId id="526" r:id="rId20"/>
    <p:sldId id="527" r:id="rId21"/>
    <p:sldId id="509" r:id="rId22"/>
    <p:sldId id="528" r:id="rId23"/>
    <p:sldId id="529" r:id="rId24"/>
    <p:sldId id="530" r:id="rId25"/>
    <p:sldId id="535" r:id="rId26"/>
    <p:sldId id="531" r:id="rId27"/>
    <p:sldId id="532" r:id="rId28"/>
    <p:sldId id="450" r:id="rId29"/>
    <p:sldId id="506" r:id="rId30"/>
    <p:sldId id="408" r:id="rId31"/>
    <p:sldId id="314" r:id="rId32"/>
    <p:sldId id="315" r:id="rId33"/>
    <p:sldId id="367" r:id="rId34"/>
    <p:sldId id="451" r:id="rId35"/>
    <p:sldId id="31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6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327150" y="394970"/>
            <a:ext cx="79121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+mj-ea"/>
                <a:ea typeface="+mj-ea"/>
                <a:cs typeface="+mj-ea"/>
              </a:rPr>
              <a:t>付费报名请通过</a:t>
            </a:r>
            <a:r>
              <a:rPr lang="en-US" altLang="zh-CN" sz="3600">
                <a:latin typeface="+mj-ea"/>
                <a:ea typeface="+mj-ea"/>
                <a:cs typeface="+mj-ea"/>
              </a:rPr>
              <a:t>QQ</a:t>
            </a:r>
            <a:r>
              <a:rPr lang="zh-CN" altLang="en-US" sz="3600">
                <a:latin typeface="+mj-ea"/>
                <a:ea typeface="+mj-ea"/>
                <a:cs typeface="+mj-ea"/>
              </a:rPr>
              <a:t>群号：</a:t>
            </a:r>
            <a:r>
              <a:rPr lang="en-US" altLang="zh-CN" sz="3600">
                <a:latin typeface="+mj-ea"/>
                <a:ea typeface="+mj-ea"/>
                <a:cs typeface="+mj-ea"/>
              </a:rPr>
              <a:t>821514169</a:t>
            </a:r>
            <a:endParaRPr lang="en-US" altLang="zh-CN" sz="3600">
              <a:latin typeface="+mj-ea"/>
              <a:ea typeface="+mj-ea"/>
              <a:cs typeface="+mj-ea"/>
            </a:endParaRPr>
          </a:p>
          <a:p>
            <a:r>
              <a:rPr lang="zh-CN" altLang="en-US" sz="3600">
                <a:latin typeface="+mj-ea"/>
                <a:ea typeface="+mj-ea"/>
                <a:cs typeface="+mj-ea"/>
              </a:rPr>
              <a:t>或者扫下面二维码加入</a:t>
            </a:r>
            <a:r>
              <a:rPr lang="en-US" altLang="zh-CN" sz="3600">
                <a:latin typeface="+mj-ea"/>
                <a:ea typeface="+mj-ea"/>
                <a:cs typeface="+mj-ea"/>
              </a:rPr>
              <a:t>QQ</a:t>
            </a:r>
            <a:r>
              <a:rPr lang="zh-CN" altLang="en-US" sz="3600">
                <a:latin typeface="+mj-ea"/>
                <a:ea typeface="+mj-ea"/>
                <a:cs typeface="+mj-ea"/>
              </a:rPr>
              <a:t>群：</a:t>
            </a:r>
            <a:endParaRPr lang="zh-CN" altLang="en-US" sz="3600">
              <a:latin typeface="+mj-ea"/>
              <a:ea typeface="+mj-ea"/>
              <a:cs typeface="+mj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529070" y="2547620"/>
            <a:ext cx="543115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本课程为付费课程，一次性付费</a:t>
            </a:r>
            <a:r>
              <a:rPr lang="zh-CN" altLang="en-US" sz="2000">
                <a:solidFill>
                  <a:srgbClr val="FF0000"/>
                </a:solidFill>
              </a:rPr>
              <a:t>398元</a:t>
            </a:r>
            <a:r>
              <a:rPr lang="zh-CN" altLang="en-US"/>
              <a:t>，在线参加本班所有课程的直播，并可获得录像回放和源码资料，享受老师全程跟踪，一对一辅导，详细答疑，布置作业和批改，确保学员真正学懂！</a:t>
            </a:r>
            <a:endParaRPr lang="zh-CN" altLang="en-US"/>
          </a:p>
        </p:txBody>
      </p:sp>
      <p:pic>
        <p:nvPicPr>
          <p:cNvPr id="8" name="图片 7" descr="Wonder路径追踪离线渲染开发培训班群聊二维码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2625" y="1657350"/>
            <a:ext cx="4229100" cy="444246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6498590" y="4366895"/>
            <a:ext cx="5492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加入</a:t>
            </a:r>
            <a:r>
              <a:rPr lang="en-US" altLang="zh-CN"/>
              <a:t>QQ</a:t>
            </a:r>
            <a:r>
              <a:rPr lang="zh-CN" altLang="en-US"/>
              <a:t>群后，请阅读群公告，并扫微信或支付宝二维码付款</a:t>
            </a:r>
            <a:r>
              <a:rPr lang="en-US" altLang="zh-CN"/>
              <a:t>~</a:t>
            </a:r>
            <a:r>
              <a:rPr lang="zh-CN" altLang="en-US"/>
              <a:t>感谢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  <a:endParaRPr lang="en-US" altLang="zh-CN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tags" Target="../tags/tag67.xml"/><Relationship Id="rId22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6.wmf"/><Relationship Id="rId1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26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Relationship Id="rId3" Type="http://schemas.openxmlformats.org/officeDocument/2006/relationships/image" Target="../media/image30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9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7.xml"/><Relationship Id="rId1" Type="http://schemas.openxmlformats.org/officeDocument/2006/relationships/hyperlink" Target="https://www.bilibili.com/video/BV1X7411F744?p=1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0.xml"/><Relationship Id="rId1" Type="http://schemas.openxmlformats.org/officeDocument/2006/relationships/hyperlink" Target="https://www.bilibili.com/video/BV1yK4y1f7D6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5.xml"/><Relationship Id="rId7" Type="http://schemas.openxmlformats.org/officeDocument/2006/relationships/image" Target="../media/image9.png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4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0.png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/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p>
            <a:r>
              <a:rPr lang="en-US" altLang="zh-CN"/>
              <a:t>z</a:t>
            </a:r>
            <a:endParaRPr lang="en-US" altLang="zh-CN"/>
          </a:p>
        </p:txBody>
      </p:sp>
      <p:sp>
        <p:nvSpPr>
          <p:cNvPr id="7" name="副标题 6"/>
          <p:cNvSpPr/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理解渲染方程</a:t>
            </a:r>
            <a:endParaRPr lang="zh-CN" altLang="en-US"/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05480" y="5270501"/>
          <a:ext cx="4533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533900" imgH="444500" progId="Equation.KSEE3">
                  <p:embed/>
                </p:oleObj>
              </mc:Choice>
              <mc:Fallback>
                <p:oleObj name="" r:id="rId1" imgW="45339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05480" y="5270501"/>
                        <a:ext cx="4533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0" y="1626235"/>
            <a:ext cx="6162040" cy="3235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理解渲染方程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1330" y="1626235"/>
            <a:ext cx="6149340" cy="3052445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29255" y="5270501"/>
          <a:ext cx="510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5105400" imgH="444500" progId="Equation.KSEE3">
                  <p:embed/>
                </p:oleObj>
              </mc:Choice>
              <mc:Fallback>
                <p:oleObj name="" r:id="rId2" imgW="51054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29255" y="5270501"/>
                        <a:ext cx="510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理解渲染方程</a:t>
            </a:r>
            <a:endParaRPr lang="zh-CN" altLang="en-US"/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9608" y="1607821"/>
          <a:ext cx="6260465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6260465" imgH="1816100" progId="Equation.KSEE3">
                  <p:embed/>
                </p:oleObj>
              </mc:Choice>
              <mc:Fallback>
                <p:oleObj name="" r:id="rId1" imgW="6260465" imgH="1816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9608" y="1607821"/>
                        <a:ext cx="6260465" cy="18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/>
          <p:cNvCxnSpPr/>
          <p:nvPr/>
        </p:nvCxnSpPr>
        <p:spPr>
          <a:xfrm flipV="1">
            <a:off x="4050030" y="2187575"/>
            <a:ext cx="75692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012055" y="200787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直接光照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7171055" y="2661920"/>
            <a:ext cx="75692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101330" y="2482215"/>
            <a:ext cx="241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弹射一次的间接光照</a:t>
            </a: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7171055" y="2980690"/>
            <a:ext cx="75692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101330" y="2850515"/>
            <a:ext cx="241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弹射两次的间接光照</a:t>
            </a:r>
            <a:endParaRPr lang="zh-CN" altLang="en-US"/>
          </a:p>
        </p:txBody>
      </p:sp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9925" y="4182110"/>
          <a:ext cx="3162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3162300" imgH="266700" progId="Equation.KSEE3">
                  <p:embed/>
                </p:oleObj>
              </mc:Choice>
              <mc:Fallback>
                <p:oleObj name="" r:id="rId3" imgW="3162300" imgH="266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925" y="4182110"/>
                        <a:ext cx="3162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4555" y="467360"/>
            <a:ext cx="7694295" cy="5781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9020" y="657225"/>
            <a:ext cx="7553325" cy="5543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5695" y="676275"/>
            <a:ext cx="7419975" cy="5505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685800"/>
            <a:ext cx="7458075" cy="548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070" y="647700"/>
            <a:ext cx="7515225" cy="5562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7595" y="623570"/>
            <a:ext cx="7496175" cy="5610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光线追踪技术历史及其对应的渲染方程变换</a:t>
            </a: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p>
            <a:r>
              <a:rPr lang="zh-CN" altLang="en-US"/>
              <a:t>第十七节课：</a:t>
            </a:r>
            <a:br>
              <a:rPr lang="zh-CN" altLang="en-US"/>
            </a:br>
            <a:r>
              <a:rPr lang="en-US" altLang="zh-CN">
                <a:sym typeface="+mn-ea"/>
              </a:rPr>
              <a:t>光线投射、Whitted光线追踪、分布式光线追踪理论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回顾第十节课：使用光线追踪管线绘制一个三角形（准备）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 lang="zh-CN" altLang="en-US"/>
              <a:t>由相机开始向每个像素发射一条射线（称为相机射线或者初始射线）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光线投射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075" y="2795905"/>
            <a:ext cx="6419850" cy="2819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r>
              <a:rPr lang="zh-CN" altLang="en-US"/>
              <a:t>1、由相机开始向每个像素发射一条射线（称为相机射线或者初始射线），与物体相交于一点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2、从该点向每个光源发送一条射线（称为阴影射线），求出该点的颜色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光线投射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0" y="2999740"/>
            <a:ext cx="3581400" cy="2276475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48050" y="5375911"/>
          <a:ext cx="4546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4546600" imgH="444500" progId="Equation.KSEE3">
                  <p:embed/>
                </p:oleObj>
              </mc:Choice>
              <mc:Fallback>
                <p:oleObj name="" r:id="rId2" imgW="45466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48050" y="5375911"/>
                        <a:ext cx="4546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在光线投射的基础上，让光线沿反射或者折射方向继续递归地传播，直到遇到光源或者</a:t>
            </a:r>
            <a:r>
              <a:rPr>
                <a:sym typeface="+mn-ea"/>
              </a:rPr>
              <a:t>漫反射表面</a:t>
            </a:r>
            <a:r>
              <a:rPr lang="zh-CN" altLang="en-US"/>
              <a:t>为止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t>当一个光线射中表面时，随机产生</a:t>
            </a:r>
            <a:r>
              <a:rPr lang="en-US" altLang="zh-CN"/>
              <a:t>3</a:t>
            </a:r>
            <a:r>
              <a:t>条光线：反射光线、折射光线、阴影光线</a:t>
            </a:r>
          </a:p>
          <a:p>
            <a:pPr>
              <a:buFont typeface="Arial" panose="020B0604020202020204" pitchFamily="34" charset="0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Whitted光线追踪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5490" y="2768600"/>
            <a:ext cx="4359275" cy="2753995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76755" y="5615306"/>
          <a:ext cx="7162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7162800" imgH="444500" progId="Equation.KSEE3">
                  <p:embed/>
                </p:oleObj>
              </mc:Choice>
              <mc:Fallback>
                <p:oleObj name="" r:id="rId2" imgW="71628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6755" y="5615306"/>
                        <a:ext cx="7162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Whitted光线追踪加入了间接光照，但这些间接光照只限于完全的镜面反射和折射，因为它假设物体表面是绝对光滑的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Whitted光线追踪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上述限制被分布式光线追踪克服，它使用基于光源面积范围内的积分来计算软阴影的效果，以及基于空间中所有方向的一个积分来近似光泽反射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分布式光线追踪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0" y="2444115"/>
            <a:ext cx="3314700" cy="2295525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81200" y="5241926"/>
          <a:ext cx="8229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8229600" imgH="444500" progId="Equation.KSEE3">
                  <p:embed/>
                </p:oleObj>
              </mc:Choice>
              <mc:Fallback>
                <p:oleObj name="" r:id="rId2" imgW="82296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1200" y="5241926"/>
                        <a:ext cx="8229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分布式光线追踪的最大缺点是追踪随着光线的递进，光线数量会发散得越来越多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分布式光线追踪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如何理解渲染方程？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光线追踪技术的发展历史？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回答之前提出的问题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t>《全局光照技术：从离线到实时渲染》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hlinkClick r:id="rId1" action="ppaction://hlinkfile"/>
              </a:rPr>
              <a:t>闫令琪-光线追踪（辐射度量学、渲染方程与全局光照）录像</a:t>
            </a:r>
            <a:endParaRPr>
              <a:hlinkClick r:id="rId1" action="ppaction://hlinkfile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第十节课：使用光线追踪管线绘制一个三角形（准备）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  <a:hlinkClick r:id="rId1" action="ppaction://hlinkfile"/>
              </a:rPr>
              <a:t>光线追踪图形学课程（</a:t>
            </a:r>
            <a:r>
              <a:rPr lang="en-US" altLang="zh-CN">
                <a:sym typeface="+mn-ea"/>
                <a:hlinkClick r:id="rId1" action="ppaction://hlinkfile"/>
              </a:rPr>
              <a:t>9</a:t>
            </a:r>
            <a:r>
              <a:rPr>
                <a:sym typeface="+mn-ea"/>
                <a:hlinkClick r:id="rId1" action="ppaction://hlinkfile"/>
              </a:rPr>
              <a:t>）：光线追踪、路径追踪对“渲染方程”的变换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第十六节课：渲染方程推导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无</a:t>
            </a: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t>蒙特卡罗积分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下节课预告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817" y="3214570"/>
            <a:ext cx="10852237" cy="648000"/>
          </a:xfrm>
        </p:spPr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626235"/>
            <a:ext cx="10852150" cy="4553585"/>
          </a:xfrm>
        </p:spPr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t>如何理解渲染方程？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光线追踪技术的发展历史？</a:t>
            </a: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理解渲染方程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光线追踪技术历史及其对应的渲染方程变换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理解渲染方程</a:t>
            </a:r>
            <a:br>
              <a:rPr lang="zh-CN" altLang="en-US"/>
            </a:b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理解渲染方程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26150" y="329565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139700" imgH="266700" progId="Equation.KSEE3">
                  <p:embed/>
                </p:oleObj>
              </mc:Choice>
              <mc:Fallback>
                <p:oleObj name="" r:id="rId1" imgW="139700" imgH="2667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26150" y="329565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85" y="1626235"/>
            <a:ext cx="8782050" cy="1123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35" y="2441575"/>
            <a:ext cx="6628130" cy="3886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理解渲染方程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26150" y="329565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139700" imgH="266700" progId="Equation.KSEE3">
                  <p:embed/>
                </p:oleObj>
              </mc:Choice>
              <mc:Fallback>
                <p:oleObj name="" r:id="rId1" imgW="139700" imgH="2667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26150" y="3295650"/>
                        <a:ext cx="139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9925" y="2268856"/>
          <a:ext cx="71628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162800" imgH="1676400" progId="Equation.KSEE3">
                  <p:embed/>
                </p:oleObj>
              </mc:Choice>
              <mc:Fallback>
                <p:oleObj name="" r:id="rId3" imgW="7162800" imgH="1676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925" y="2268856"/>
                        <a:ext cx="71628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9925" y="1625918"/>
          <a:ext cx="2857500" cy="31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857500" imgH="316865" progId="Equation.KSEE3">
                  <p:embed/>
                </p:oleObj>
              </mc:Choice>
              <mc:Fallback>
                <p:oleObj name="" r:id="rId5" imgW="2857500" imgH="3168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925" y="1625918"/>
                        <a:ext cx="2857500" cy="316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220" y="1987550"/>
            <a:ext cx="3202940" cy="28835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理解渲染方程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60675" y="1626235"/>
            <a:ext cx="6470015" cy="3323590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91205" y="5353368"/>
          <a:ext cx="4343400" cy="31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3" imgW="4343400" imgH="316865" progId="Equation.KSEE3">
                  <p:embed/>
                </p:oleObj>
              </mc:Choice>
              <mc:Fallback>
                <p:oleObj name="" r:id="rId3" imgW="4343400" imgH="3168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1205" y="5353368"/>
                        <a:ext cx="4343400" cy="316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UNIT_PLACING_PICTURE_USER_VIEWPORT" val="{&quot;height&quot;:6195,&quot;width&quot;:12060}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WPS 演示</Application>
  <PresentationFormat>宽屏</PresentationFormat>
  <Paragraphs>80</Paragraphs>
  <Slides>33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33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Arial Unicode MS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z</vt:lpstr>
      <vt:lpstr>第十七节课： 光线投射、Whitted光线追踪、分布式光线追踪理论</vt:lpstr>
      <vt:lpstr>PowerPoint 演示文稿</vt:lpstr>
      <vt:lpstr>PowerPoint 演示文稿</vt:lpstr>
      <vt:lpstr>PowerPoint 演示文稿</vt:lpstr>
      <vt:lpstr>理解渲染方程 </vt:lpstr>
      <vt:lpstr>理解渲染方程</vt:lpstr>
      <vt:lpstr>理解渲染方程</vt:lpstr>
      <vt:lpstr>理解渲染方程</vt:lpstr>
      <vt:lpstr>理解渲染方程</vt:lpstr>
      <vt:lpstr>理解渲染方程</vt:lpstr>
      <vt:lpstr>理解渲染方程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光线追踪技术历史及其对应的渲染方程变换</vt:lpstr>
      <vt:lpstr>光线投射</vt:lpstr>
      <vt:lpstr>光线投射</vt:lpstr>
      <vt:lpstr>Whitted光线追踪</vt:lpstr>
      <vt:lpstr>Whitted光线追踪</vt:lpstr>
      <vt:lpstr>分布式光线追踪</vt:lpstr>
      <vt:lpstr>分布式光线追踪</vt:lpstr>
      <vt:lpstr>PowerPoint 演示文稿</vt:lpstr>
      <vt:lpstr>回答之前提出的问题</vt:lpstr>
      <vt:lpstr>PowerPoint 演示文稿</vt:lpstr>
      <vt:lpstr>PowerPoint 演示文稿</vt:lpstr>
      <vt:lpstr>PowerPoint 演示文稿</vt:lpstr>
      <vt:lpstr>下节课预告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</cp:lastModifiedBy>
  <cp:revision>254</cp:revision>
  <dcterms:created xsi:type="dcterms:W3CDTF">2020-12-22T12:16:00Z</dcterms:created>
  <dcterms:modified xsi:type="dcterms:W3CDTF">2021-03-15T10:16:03Z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